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2309F3-6DA4-48C9-85E3-8CED7EA5D47F}" v="1068" dt="2024-01-26T16:24:10.618"/>
    <p1510:client id="{B3DB2609-65C8-1445-939C-49C31A98AEEC}" v="4" dt="2024-01-26T15:47:36.282"/>
    <p1510:client id="{CDE65E3D-4AD7-984D-8BAC-6E98AA35B4D7}" vWet="4" dt="2024-01-26T15:27:22.0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263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E2A4F1D-95AF-4737-B5FD-41CFC3444833}" type="datetimeFigureOut">
              <a:rPr lang="fr-FR" smtClean="0"/>
              <a:t>02/04/2024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2C66004-EC9E-4D40-8833-2D7ABEA93E9C}" type="slidenum">
              <a:rPr lang="fr-FR" smtClean="0"/>
              <a:t>‹N°›</a:t>
            </a:fld>
            <a:endParaRPr lang="fr-FR"/>
          </a:p>
        </p:txBody>
      </p:sp>
    </p:spTree>
    <p:extLst>
      <p:ext uri="{BB962C8B-B14F-4D97-AF65-F5344CB8AC3E}">
        <p14:creationId xmlns:p14="http://schemas.microsoft.com/office/powerpoint/2010/main" val="326799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E2A4F1D-95AF-4737-B5FD-41CFC3444833}" type="datetimeFigureOut">
              <a:rPr lang="fr-FR" smtClean="0"/>
              <a:t>02/04/2024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2C66004-EC9E-4D40-8833-2D7ABEA93E9C}" type="slidenum">
              <a:rPr lang="fr-FR" smtClean="0"/>
              <a:t>‹N°›</a:t>
            </a:fld>
            <a:endParaRPr lang="fr-FR"/>
          </a:p>
        </p:txBody>
      </p:sp>
    </p:spTree>
    <p:extLst>
      <p:ext uri="{BB962C8B-B14F-4D97-AF65-F5344CB8AC3E}">
        <p14:creationId xmlns:p14="http://schemas.microsoft.com/office/powerpoint/2010/main" val="3907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E2A4F1D-95AF-4737-B5FD-41CFC3444833}" type="datetimeFigureOut">
              <a:rPr lang="fr-FR" smtClean="0"/>
              <a:t>02/04/2024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2C66004-EC9E-4D40-8833-2D7ABEA93E9C}" type="slidenum">
              <a:rPr lang="fr-FR" smtClean="0"/>
              <a:t>‹N°›</a:t>
            </a:fld>
            <a:endParaRPr lang="fr-FR"/>
          </a:p>
        </p:txBody>
      </p:sp>
    </p:spTree>
    <p:extLst>
      <p:ext uri="{BB962C8B-B14F-4D97-AF65-F5344CB8AC3E}">
        <p14:creationId xmlns:p14="http://schemas.microsoft.com/office/powerpoint/2010/main" val="3195088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E2A4F1D-95AF-4737-B5FD-41CFC3444833}" type="datetimeFigureOut">
              <a:rPr lang="fr-FR" smtClean="0"/>
              <a:t>02/04/2024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2C66004-EC9E-4D40-8833-2D7ABEA93E9C}" type="slidenum">
              <a:rPr lang="fr-FR" smtClean="0"/>
              <a:t>‹N°›</a:t>
            </a:fld>
            <a:endParaRPr lang="fr-FR"/>
          </a:p>
        </p:txBody>
      </p:sp>
    </p:spTree>
    <p:extLst>
      <p:ext uri="{BB962C8B-B14F-4D97-AF65-F5344CB8AC3E}">
        <p14:creationId xmlns:p14="http://schemas.microsoft.com/office/powerpoint/2010/main" val="288082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E2A4F1D-95AF-4737-B5FD-41CFC3444833}" type="datetimeFigureOut">
              <a:rPr lang="fr-FR" smtClean="0"/>
              <a:t>02/04/2024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2C66004-EC9E-4D40-8833-2D7ABEA93E9C}" type="slidenum">
              <a:rPr lang="fr-FR" smtClean="0"/>
              <a:t>‹N°›</a:t>
            </a:fld>
            <a:endParaRPr lang="fr-FR"/>
          </a:p>
        </p:txBody>
      </p:sp>
    </p:spTree>
    <p:extLst>
      <p:ext uri="{BB962C8B-B14F-4D97-AF65-F5344CB8AC3E}">
        <p14:creationId xmlns:p14="http://schemas.microsoft.com/office/powerpoint/2010/main" val="703805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E2A4F1D-95AF-4737-B5FD-41CFC3444833}" type="datetimeFigureOut">
              <a:rPr lang="fr-FR" smtClean="0"/>
              <a:t>02/04/2024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2C66004-EC9E-4D40-8833-2D7ABEA93E9C}" type="slidenum">
              <a:rPr lang="fr-FR" smtClean="0"/>
              <a:t>‹N°›</a:t>
            </a:fld>
            <a:endParaRPr lang="fr-FR"/>
          </a:p>
        </p:txBody>
      </p:sp>
    </p:spTree>
    <p:extLst>
      <p:ext uri="{BB962C8B-B14F-4D97-AF65-F5344CB8AC3E}">
        <p14:creationId xmlns:p14="http://schemas.microsoft.com/office/powerpoint/2010/main" val="2694334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E2A4F1D-95AF-4737-B5FD-41CFC3444833}" type="datetimeFigureOut">
              <a:rPr lang="fr-FR" smtClean="0"/>
              <a:t>02/04/2024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2C66004-EC9E-4D40-8833-2D7ABEA93E9C}" type="slidenum">
              <a:rPr lang="fr-FR" smtClean="0"/>
              <a:t>‹N°›</a:t>
            </a:fld>
            <a:endParaRPr lang="fr-FR"/>
          </a:p>
        </p:txBody>
      </p:sp>
    </p:spTree>
    <p:extLst>
      <p:ext uri="{BB962C8B-B14F-4D97-AF65-F5344CB8AC3E}">
        <p14:creationId xmlns:p14="http://schemas.microsoft.com/office/powerpoint/2010/main" val="263698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E2A4F1D-95AF-4737-B5FD-41CFC3444833}" type="datetimeFigureOut">
              <a:rPr lang="fr-FR" smtClean="0"/>
              <a:t>02/04/2024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2C66004-EC9E-4D40-8833-2D7ABEA93E9C}" type="slidenum">
              <a:rPr lang="fr-FR" smtClean="0"/>
              <a:t>‹N°›</a:t>
            </a:fld>
            <a:endParaRPr lang="fr-FR"/>
          </a:p>
        </p:txBody>
      </p:sp>
    </p:spTree>
    <p:extLst>
      <p:ext uri="{BB962C8B-B14F-4D97-AF65-F5344CB8AC3E}">
        <p14:creationId xmlns:p14="http://schemas.microsoft.com/office/powerpoint/2010/main" val="446707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A4F1D-95AF-4737-B5FD-41CFC3444833}" type="datetimeFigureOut">
              <a:rPr lang="fr-FR" smtClean="0"/>
              <a:t>02/04/2024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2C66004-EC9E-4D40-8833-2D7ABEA93E9C}" type="slidenum">
              <a:rPr lang="fr-FR" smtClean="0"/>
              <a:t>‹N°›</a:t>
            </a:fld>
            <a:endParaRPr lang="fr-FR"/>
          </a:p>
        </p:txBody>
      </p:sp>
    </p:spTree>
    <p:extLst>
      <p:ext uri="{BB962C8B-B14F-4D97-AF65-F5344CB8AC3E}">
        <p14:creationId xmlns:p14="http://schemas.microsoft.com/office/powerpoint/2010/main" val="753607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E2A4F1D-95AF-4737-B5FD-41CFC3444833}" type="datetimeFigureOut">
              <a:rPr lang="fr-FR" smtClean="0"/>
              <a:t>02/04/2024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2C66004-EC9E-4D40-8833-2D7ABEA93E9C}" type="slidenum">
              <a:rPr lang="fr-FR" smtClean="0"/>
              <a:t>‹N°›</a:t>
            </a:fld>
            <a:endParaRPr lang="fr-FR"/>
          </a:p>
        </p:txBody>
      </p:sp>
    </p:spTree>
    <p:extLst>
      <p:ext uri="{BB962C8B-B14F-4D97-AF65-F5344CB8AC3E}">
        <p14:creationId xmlns:p14="http://schemas.microsoft.com/office/powerpoint/2010/main" val="1700645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E2A4F1D-95AF-4737-B5FD-41CFC3444833}" type="datetimeFigureOut">
              <a:rPr lang="fr-FR" smtClean="0"/>
              <a:t>02/04/2024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2C66004-EC9E-4D40-8833-2D7ABEA93E9C}" type="slidenum">
              <a:rPr lang="fr-FR" smtClean="0"/>
              <a:t>‹N°›</a:t>
            </a:fld>
            <a:endParaRPr lang="fr-FR"/>
          </a:p>
        </p:txBody>
      </p:sp>
    </p:spTree>
    <p:extLst>
      <p:ext uri="{BB962C8B-B14F-4D97-AF65-F5344CB8AC3E}">
        <p14:creationId xmlns:p14="http://schemas.microsoft.com/office/powerpoint/2010/main" val="4010973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9E2A4F1D-95AF-4737-B5FD-41CFC3444833}" type="datetimeFigureOut">
              <a:rPr lang="fr-FR" smtClean="0"/>
              <a:t>02/04/2024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92C66004-EC9E-4D40-8833-2D7ABEA93E9C}" type="slidenum">
              <a:rPr lang="fr-FR" smtClean="0"/>
              <a:t>‹N°›</a:t>
            </a:fld>
            <a:endParaRPr lang="fr-FR"/>
          </a:p>
        </p:txBody>
      </p:sp>
    </p:spTree>
    <p:extLst>
      <p:ext uri="{BB962C8B-B14F-4D97-AF65-F5344CB8AC3E}">
        <p14:creationId xmlns:p14="http://schemas.microsoft.com/office/powerpoint/2010/main" val="5971216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image" Target="../media/image2.png"/><Relationship Id="rId7"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cofrac.fr/" TargetMode="External"/><Relationship Id="rId5" Type="http://schemas.openxmlformats.org/officeDocument/2006/relationships/hyperlink" Target="http://www.certif-icpf.org/"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descr="Une image contenant Graphique, capture d’écran, Caractère coloré, ligne&#10;&#10;Description générée automatiquement">
            <a:extLst>
              <a:ext uri="{FF2B5EF4-FFF2-40B4-BE49-F238E27FC236}">
                <a16:creationId xmlns:a16="http://schemas.microsoft.com/office/drawing/2014/main" id="{203EF25D-FFA1-6176-E5EE-80701FC6AA31}"/>
              </a:ext>
            </a:extLst>
          </p:cNvPr>
          <p:cNvPicPr>
            <a:picLocks noChangeAspect="1"/>
          </p:cNvPicPr>
          <p:nvPr/>
        </p:nvPicPr>
        <p:blipFill>
          <a:blip r:embed="rId2">
            <a:duotone>
              <a:schemeClr val="bg2">
                <a:shade val="45000"/>
                <a:satMod val="135000"/>
              </a:schemeClr>
              <a:prstClr val="white"/>
            </a:duotone>
            <a:alphaModFix amt="30000"/>
            <a:extLst>
              <a:ext uri="{28A0092B-C50C-407E-A947-70E740481C1C}">
                <a14:useLocalDpi xmlns:a14="http://schemas.microsoft.com/office/drawing/2010/main" val="0"/>
              </a:ext>
            </a:extLst>
          </a:blip>
          <a:stretch>
            <a:fillRect/>
          </a:stretch>
        </p:blipFill>
        <p:spPr>
          <a:xfrm>
            <a:off x="501932" y="5176300"/>
            <a:ext cx="5903003" cy="4158533"/>
          </a:xfrm>
          <a:prstGeom prst="rect">
            <a:avLst/>
          </a:prstGeom>
        </p:spPr>
      </p:pic>
      <p:pic>
        <p:nvPicPr>
          <p:cNvPr id="6" name="Image 5">
            <a:extLst>
              <a:ext uri="{FF2B5EF4-FFF2-40B4-BE49-F238E27FC236}">
                <a16:creationId xmlns:a16="http://schemas.microsoft.com/office/drawing/2014/main" id="{536CC9FA-A045-550F-97BA-74D43EF130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0402" y="3574023"/>
            <a:ext cx="2249068" cy="1200694"/>
          </a:xfrm>
          <a:prstGeom prst="rect">
            <a:avLst/>
          </a:prstGeom>
        </p:spPr>
      </p:pic>
      <p:pic>
        <p:nvPicPr>
          <p:cNvPr id="4" name="Image 3">
            <a:extLst>
              <a:ext uri="{FF2B5EF4-FFF2-40B4-BE49-F238E27FC236}">
                <a16:creationId xmlns:a16="http://schemas.microsoft.com/office/drawing/2014/main" id="{C7A30E3E-BF1A-5260-DF6E-46DE80FCBD75}"/>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2458496" y="337601"/>
            <a:ext cx="1942276" cy="498460"/>
          </a:xfrm>
          <a:prstGeom prst="rect">
            <a:avLst/>
          </a:prstGeom>
        </p:spPr>
      </p:pic>
      <p:sp>
        <p:nvSpPr>
          <p:cNvPr id="5" name="ZoneTexte 4">
            <a:extLst>
              <a:ext uri="{FF2B5EF4-FFF2-40B4-BE49-F238E27FC236}">
                <a16:creationId xmlns:a16="http://schemas.microsoft.com/office/drawing/2014/main" id="{3E30CF86-64A7-8331-8236-18B04BB448A5}"/>
              </a:ext>
            </a:extLst>
          </p:cNvPr>
          <p:cNvSpPr txBox="1"/>
          <p:nvPr/>
        </p:nvSpPr>
        <p:spPr>
          <a:xfrm>
            <a:off x="1233377" y="1451659"/>
            <a:ext cx="4376530" cy="678767"/>
          </a:xfrm>
          <a:prstGeom prst="rect">
            <a:avLst/>
          </a:prstGeom>
          <a:noFill/>
        </p:spPr>
        <p:txBody>
          <a:bodyPr wrap="square" rtlCol="0">
            <a:normAutofit/>
          </a:bodyPr>
          <a:lstStyle/>
          <a:p>
            <a:pPr algn="ctr">
              <a:lnSpc>
                <a:spcPct val="120000"/>
              </a:lnSpc>
              <a:spcAft>
                <a:spcPts val="600"/>
              </a:spcAft>
            </a:pPr>
            <a:r>
              <a:rPr lang="fr-FR" sz="3000" b="1" dirty="0">
                <a:solidFill>
                  <a:srgbClr val="008291"/>
                </a:solidFill>
                <a:latin typeface="Arial" panose="020B0604020202020204" pitchFamily="34" charset="0"/>
                <a:cs typeface="Arial" panose="020B0604020202020204" pitchFamily="34" charset="0"/>
              </a:rPr>
              <a:t>SAS FORM-ET-VOUS</a:t>
            </a:r>
          </a:p>
        </p:txBody>
      </p:sp>
      <p:sp>
        <p:nvSpPr>
          <p:cNvPr id="7" name="ZoneTexte 6">
            <a:extLst>
              <a:ext uri="{FF2B5EF4-FFF2-40B4-BE49-F238E27FC236}">
                <a16:creationId xmlns:a16="http://schemas.microsoft.com/office/drawing/2014/main" id="{E7182BF6-FDF0-C85A-AF31-DE089643D41C}"/>
              </a:ext>
            </a:extLst>
          </p:cNvPr>
          <p:cNvSpPr txBox="1"/>
          <p:nvPr/>
        </p:nvSpPr>
        <p:spPr>
          <a:xfrm>
            <a:off x="1235305" y="4879538"/>
            <a:ext cx="4374601" cy="725728"/>
          </a:xfrm>
          <a:prstGeom prst="rect">
            <a:avLst/>
          </a:prstGeom>
          <a:noFill/>
        </p:spPr>
        <p:txBody>
          <a:bodyPr wrap="square" rtlCol="0">
            <a:normAutofit/>
          </a:bodyPr>
          <a:lstStyle/>
          <a:p>
            <a:pPr algn="ctr"/>
            <a:r>
              <a:rPr lang="fr-FR" sz="1200" dirty="0">
                <a:latin typeface="Arial" panose="020B0604020202020204" pitchFamily="34" charset="0"/>
                <a:cs typeface="Arial" panose="020B0604020202020204" pitchFamily="34" charset="0"/>
              </a:rPr>
              <a:t>Au titre des catégories d’actions suivantes</a:t>
            </a:r>
          </a:p>
          <a:p>
            <a:pPr algn="ctr"/>
            <a:r>
              <a:rPr lang="fr-FR" sz="1200" dirty="0">
                <a:latin typeface="Arial" panose="020B0604020202020204" pitchFamily="34" charset="0"/>
                <a:cs typeface="Arial" panose="020B0604020202020204" pitchFamily="34" charset="0"/>
              </a:rPr>
              <a:t>Actions de formation </a:t>
            </a:r>
            <a:r>
              <a:rPr lang="fr-FR" sz="1200" dirty="0"/>
              <a:t>(L.6313-1 - 1°)</a:t>
            </a:r>
            <a:endParaRPr lang="fr-FR" sz="1200" dirty="0">
              <a:latin typeface="Arial" panose="020B0604020202020204" pitchFamily="34" charset="0"/>
              <a:cs typeface="Arial" panose="020B0604020202020204" pitchFamily="34" charset="0"/>
            </a:endParaRPr>
          </a:p>
          <a:p>
            <a:pPr algn="ctr"/>
            <a:r>
              <a:rPr lang="fr-FR" sz="1200" dirty="0"/>
              <a:t>Les bilans de compétences (L.6313-1 - 2°)</a:t>
            </a:r>
            <a:endParaRPr lang="fr-FR" sz="1200" dirty="0">
              <a:latin typeface="Arial" panose="020B0604020202020204" pitchFamily="34" charset="0"/>
              <a:cs typeface="Arial" panose="020B0604020202020204" pitchFamily="34" charset="0"/>
            </a:endParaRPr>
          </a:p>
        </p:txBody>
      </p:sp>
      <p:sp>
        <p:nvSpPr>
          <p:cNvPr id="9" name="ZoneTexte 8">
            <a:extLst>
              <a:ext uri="{FF2B5EF4-FFF2-40B4-BE49-F238E27FC236}">
                <a16:creationId xmlns:a16="http://schemas.microsoft.com/office/drawing/2014/main" id="{93D3393F-E8DE-49EF-4445-4D39C98BC760}"/>
              </a:ext>
            </a:extLst>
          </p:cNvPr>
          <p:cNvSpPr txBox="1"/>
          <p:nvPr/>
        </p:nvSpPr>
        <p:spPr>
          <a:xfrm>
            <a:off x="548540" y="6998496"/>
            <a:ext cx="5764996" cy="923330"/>
          </a:xfrm>
          <a:prstGeom prst="rect">
            <a:avLst/>
          </a:prstGeom>
          <a:noFill/>
        </p:spPr>
        <p:txBody>
          <a:bodyPr wrap="square">
            <a:normAutofit/>
          </a:bodyPr>
          <a:lstStyle/>
          <a:p>
            <a:pPr algn="ctr" fontAlgn="base"/>
            <a:r>
              <a:rPr lang="fr-FR" sz="1200" b="1" dirty="0">
                <a:solidFill>
                  <a:srgbClr val="008291"/>
                </a:solidFill>
                <a:effectLst/>
                <a:latin typeface="Arial" panose="020B0604020202020204" pitchFamily="34" charset="0"/>
                <a:ea typeface="Calibri" panose="020F0502020204030204" pitchFamily="34" charset="0"/>
                <a:cs typeface="Arial" panose="020B0604020202020204" pitchFamily="34" charset="0"/>
              </a:rPr>
              <a:t>CERTIFICAT B000XX</a:t>
            </a:r>
            <a:br>
              <a:rPr lang="fr-FR" sz="1200" dirty="0">
                <a:effectLst/>
                <a:latin typeface="Calibri" panose="020F0502020204030204" pitchFamily="34" charset="0"/>
                <a:ea typeface="Calibri" panose="020F0502020204030204" pitchFamily="34" charset="0"/>
                <a:cs typeface="Arial" panose="020B0604020202020204" pitchFamily="34" charset="0"/>
              </a:rPr>
            </a:br>
            <a:r>
              <a:rPr lang="fr-F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Valide du </a:t>
            </a:r>
            <a:r>
              <a:rPr lang="fr-FR" sz="1200" b="1" dirty="0">
                <a:solidFill>
                  <a:srgbClr val="000000"/>
                </a:solidFill>
                <a:latin typeface="Arial" panose="020B0604020202020204" pitchFamily="34" charset="0"/>
                <a:ea typeface="Calibri" panose="020F0502020204030204" pitchFamily="34" charset="0"/>
                <a:cs typeface="Arial" panose="020B0604020202020204" pitchFamily="34" charset="0"/>
              </a:rPr>
              <a:t>25</a:t>
            </a:r>
            <a:r>
              <a:rPr lang="fr-F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/03/2024 au 24/03/2027 - Première émission le </a:t>
            </a:r>
            <a:r>
              <a:rPr lang="fr-FR" sz="1200" b="1" dirty="0">
                <a:solidFill>
                  <a:srgbClr val="000000"/>
                </a:solidFill>
                <a:latin typeface="Arial" panose="020B0604020202020204" pitchFamily="34" charset="0"/>
                <a:ea typeface="Calibri" panose="020F0502020204030204" pitchFamily="34" charset="0"/>
                <a:cs typeface="Arial" panose="020B0604020202020204" pitchFamily="34" charset="0"/>
              </a:rPr>
              <a:t>02</a:t>
            </a:r>
            <a:r>
              <a:rPr lang="fr-F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/00/2023</a:t>
            </a:r>
            <a:endParaRPr lang="fr-FR" sz="1200" dirty="0">
              <a:effectLst/>
              <a:latin typeface="Calibri" panose="020F0502020204030204" pitchFamily="34" charset="0"/>
              <a:ea typeface="Calibri" panose="020F0502020204030204" pitchFamily="34" charset="0"/>
              <a:cs typeface="Arial" panose="020B0604020202020204" pitchFamily="34" charset="0"/>
            </a:endParaRPr>
          </a:p>
          <a:p>
            <a:pPr algn="ctr"/>
            <a:r>
              <a:rPr lang="fr-FR"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Vérifiable sur </a:t>
            </a:r>
            <a:r>
              <a:rPr lang="fr-FR" sz="1200" b="1" u="sng" dirty="0">
                <a:solidFill>
                  <a:srgbClr val="008291"/>
                </a:solidFill>
                <a:effectLs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www.certif-icpf.org</a:t>
            </a:r>
            <a:endParaRPr lang="fr-FR" sz="1200" b="1" dirty="0">
              <a:solidFill>
                <a:srgbClr val="008291"/>
              </a:solidFill>
              <a:effectLst/>
              <a:latin typeface="Arial" panose="020B0604020202020204" pitchFamily="34" charset="0"/>
              <a:ea typeface="Calibri" panose="020F0502020204030204" pitchFamily="34" charset="0"/>
              <a:cs typeface="Arial" panose="020B0604020202020204" pitchFamily="34" charset="0"/>
            </a:endParaRPr>
          </a:p>
          <a:p>
            <a:pPr algn="ctr"/>
            <a:r>
              <a:rPr lang="fr-FR" sz="500" u="none" strike="noStrike" dirty="0">
                <a:solidFill>
                  <a:srgbClr val="0563C1"/>
                </a:solidFill>
                <a:effectLst/>
                <a:latin typeface="Arial" panose="020B0604020202020204" pitchFamily="34" charset="0"/>
                <a:ea typeface="Calibri" panose="020F0502020204030204" pitchFamily="34" charset="0"/>
                <a:cs typeface="Arial" panose="020B0604020202020204" pitchFamily="34" charset="0"/>
              </a:rPr>
              <a:t> </a:t>
            </a:r>
            <a:endParaRPr lang="fr-FR" sz="1200" dirty="0">
              <a:effectLst/>
              <a:latin typeface="Calibri" panose="020F0502020204030204" pitchFamily="34" charset="0"/>
              <a:ea typeface="Calibri" panose="020F0502020204030204" pitchFamily="34" charset="0"/>
              <a:cs typeface="Arial" panose="020B0604020202020204" pitchFamily="34" charset="0"/>
            </a:endParaRPr>
          </a:p>
          <a:p>
            <a:pPr algn="ctr"/>
            <a:r>
              <a:rPr lang="fr-FR" sz="1100" b="1" dirty="0">
                <a:effectLst/>
                <a:latin typeface="Arial" panose="020B0604020202020204" pitchFamily="34" charset="0"/>
                <a:ea typeface="Calibri" panose="020F0502020204030204" pitchFamily="34" charset="0"/>
                <a:cs typeface="Arial" panose="020B0604020202020204" pitchFamily="34" charset="0"/>
              </a:rPr>
              <a:t>Accréditation N° 5-0616, portée disponible sur </a:t>
            </a:r>
            <a:r>
              <a:rPr lang="fr-FR" sz="1100" b="1" u="sng" dirty="0">
                <a:solidFill>
                  <a:srgbClr val="008291"/>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www.cofrac.fr</a:t>
            </a:r>
            <a:endParaRPr lang="fr-FR" sz="1200" dirty="0">
              <a:solidFill>
                <a:srgbClr val="008291"/>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11" name="Image 10" descr="Une image contenant texte, Police, affiche, Graphique&#10;&#10;Description générée automatiquement">
            <a:extLst>
              <a:ext uri="{FF2B5EF4-FFF2-40B4-BE49-F238E27FC236}">
                <a16:creationId xmlns:a16="http://schemas.microsoft.com/office/drawing/2014/main" id="{01C00921-172C-DA71-FC3B-4F69C414AE0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41150" y="8018621"/>
            <a:ext cx="463647" cy="923330"/>
          </a:xfrm>
          <a:prstGeom prst="rect">
            <a:avLst/>
          </a:prstGeom>
        </p:spPr>
      </p:pic>
      <p:sp>
        <p:nvSpPr>
          <p:cNvPr id="13" name="ZoneTexte 12">
            <a:extLst>
              <a:ext uri="{FF2B5EF4-FFF2-40B4-BE49-F238E27FC236}">
                <a16:creationId xmlns:a16="http://schemas.microsoft.com/office/drawing/2014/main" id="{CEC4483F-5602-64D7-6661-78BCD4284786}"/>
              </a:ext>
            </a:extLst>
          </p:cNvPr>
          <p:cNvSpPr txBox="1"/>
          <p:nvPr/>
        </p:nvSpPr>
        <p:spPr>
          <a:xfrm>
            <a:off x="569806" y="9444392"/>
            <a:ext cx="5722464" cy="345870"/>
          </a:xfrm>
          <a:prstGeom prst="rect">
            <a:avLst/>
          </a:prstGeom>
          <a:noFill/>
        </p:spPr>
        <p:txBody>
          <a:bodyPr wrap="square">
            <a:normAutofit/>
          </a:bodyPr>
          <a:lstStyle/>
          <a:p>
            <a:pPr algn="ctr"/>
            <a:r>
              <a:rPr lang="fr-FR" sz="1100" dirty="0">
                <a:solidFill>
                  <a:schemeClr val="tx1">
                    <a:lumMod val="50000"/>
                    <a:lumOff val="50000"/>
                  </a:schemeClr>
                </a:solidFill>
                <a:latin typeface="Arial" panose="020B0604020202020204" pitchFamily="34" charset="0"/>
                <a:cs typeface="Arial" panose="020B0604020202020204" pitchFamily="34" charset="0"/>
              </a:rPr>
              <a:t>123, rue Jules Guesde 92300 Levallois-Perret France</a:t>
            </a:r>
            <a:endParaRPr lang="fr-FR" sz="1100" dirty="0">
              <a:solidFill>
                <a:schemeClr val="tx1">
                  <a:lumMod val="50000"/>
                  <a:lumOff val="50000"/>
                </a:schemeClr>
              </a:solidFill>
            </a:endParaRPr>
          </a:p>
        </p:txBody>
      </p:sp>
      <p:sp>
        <p:nvSpPr>
          <p:cNvPr id="16" name="Rectangle 2">
            <a:extLst>
              <a:ext uri="{FF2B5EF4-FFF2-40B4-BE49-F238E27FC236}">
                <a16:creationId xmlns:a16="http://schemas.microsoft.com/office/drawing/2014/main" id="{46ADB3F7-2339-493E-B4C9-D6A26D9A4301}"/>
              </a:ext>
            </a:extLst>
          </p:cNvPr>
          <p:cNvSpPr>
            <a:spLocks noChangeArrowheads="1"/>
          </p:cNvSpPr>
          <p:nvPr/>
        </p:nvSpPr>
        <p:spPr bwMode="auto">
          <a:xfrm>
            <a:off x="297873" y="2982785"/>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2049" name="Image 5">
            <a:extLst>
              <a:ext uri="{FF2B5EF4-FFF2-40B4-BE49-F238E27FC236}">
                <a16:creationId xmlns:a16="http://schemas.microsoft.com/office/drawing/2014/main" id="{8AA17A95-5587-408E-DD0D-452E518096D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00772" y="8506745"/>
            <a:ext cx="1146175" cy="485775"/>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3">
            <a:extLst>
              <a:ext uri="{FF2B5EF4-FFF2-40B4-BE49-F238E27FC236}">
                <a16:creationId xmlns:a16="http://schemas.microsoft.com/office/drawing/2014/main" id="{1713FE79-AF9C-19E7-3554-EF7631055809}"/>
              </a:ext>
            </a:extLst>
          </p:cNvPr>
          <p:cNvSpPr>
            <a:spLocks noChangeArrowheads="1"/>
          </p:cNvSpPr>
          <p:nvPr/>
        </p:nvSpPr>
        <p:spPr bwMode="auto">
          <a:xfrm>
            <a:off x="4122426" y="8029250"/>
            <a:ext cx="150874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François GALINOU</a:t>
            </a:r>
            <a:endParaRPr kumimoji="0" lang="fr-FR" altLang="fr-FR"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Président</a:t>
            </a:r>
            <a:endParaRPr kumimoji="0" lang="fr-FR" altLang="fr-FR"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CE6FB8B7-4A0E-2175-DC94-F8E808682487}"/>
              </a:ext>
            </a:extLst>
          </p:cNvPr>
          <p:cNvSpPr txBox="1"/>
          <p:nvPr/>
        </p:nvSpPr>
        <p:spPr>
          <a:xfrm>
            <a:off x="2009553" y="954694"/>
            <a:ext cx="2828261" cy="314925"/>
          </a:xfrm>
          <a:prstGeom prst="rect">
            <a:avLst/>
          </a:prstGeom>
          <a:noFill/>
        </p:spPr>
        <p:txBody>
          <a:bodyPr wrap="square">
            <a:normAutofit/>
          </a:bodyPr>
          <a:lstStyle/>
          <a:p>
            <a:pPr algn="ctr"/>
            <a:r>
              <a:rPr lang="fr-FR" sz="1200" dirty="0">
                <a:latin typeface="Arial" panose="020B0604020202020204" pitchFamily="34" charset="0"/>
                <a:cs typeface="Arial" panose="020B0604020202020204" pitchFamily="34" charset="0"/>
              </a:rPr>
              <a:t>atteste que</a:t>
            </a:r>
          </a:p>
        </p:txBody>
      </p:sp>
      <p:sp>
        <p:nvSpPr>
          <p:cNvPr id="10" name="ZoneTexte 9">
            <a:extLst>
              <a:ext uri="{FF2B5EF4-FFF2-40B4-BE49-F238E27FC236}">
                <a16:creationId xmlns:a16="http://schemas.microsoft.com/office/drawing/2014/main" id="{8B0A7D1F-C5D2-403D-5EA4-0E81206CE052}"/>
              </a:ext>
            </a:extLst>
          </p:cNvPr>
          <p:cNvSpPr txBox="1"/>
          <p:nvPr/>
        </p:nvSpPr>
        <p:spPr>
          <a:xfrm>
            <a:off x="591072" y="2851110"/>
            <a:ext cx="5660870" cy="339886"/>
          </a:xfrm>
          <a:prstGeom prst="rect">
            <a:avLst/>
          </a:prstGeom>
          <a:noFill/>
        </p:spPr>
        <p:txBody>
          <a:bodyPr wrap="square">
            <a:normAutofit/>
          </a:bodyPr>
          <a:lstStyle/>
          <a:p>
            <a:pPr algn="ctr"/>
            <a:r>
              <a:rPr lang="fr-FR" sz="1200" dirty="0">
                <a:latin typeface="Arial" panose="020B0604020202020204" pitchFamily="34" charset="0"/>
                <a:cs typeface="Arial" panose="020B0604020202020204" pitchFamily="34" charset="0"/>
              </a:rPr>
              <a:t>Numéro de Déclaration d’Activité : 53220926322 / SIREN : </a:t>
            </a:r>
            <a:r>
              <a:rPr lang="fr-FR" sz="1200" dirty="0"/>
              <a:t>949678213</a:t>
            </a:r>
            <a:endParaRPr lang="fr-FR" sz="1200" dirty="0">
              <a:latin typeface="Arial" panose="020B0604020202020204" pitchFamily="34" charset="0"/>
              <a:cs typeface="Arial" panose="020B0604020202020204" pitchFamily="34" charset="0"/>
            </a:endParaRPr>
          </a:p>
        </p:txBody>
      </p:sp>
      <p:sp>
        <p:nvSpPr>
          <p:cNvPr id="14" name="ZoneTexte 13">
            <a:extLst>
              <a:ext uri="{FF2B5EF4-FFF2-40B4-BE49-F238E27FC236}">
                <a16:creationId xmlns:a16="http://schemas.microsoft.com/office/drawing/2014/main" id="{EFCC0FE1-1FDF-7E93-A115-282E877F7B8B}"/>
              </a:ext>
            </a:extLst>
          </p:cNvPr>
          <p:cNvSpPr txBox="1"/>
          <p:nvPr/>
        </p:nvSpPr>
        <p:spPr>
          <a:xfrm>
            <a:off x="569806" y="2257549"/>
            <a:ext cx="5743729" cy="463070"/>
          </a:xfrm>
          <a:prstGeom prst="rect">
            <a:avLst/>
          </a:prstGeom>
          <a:noFill/>
        </p:spPr>
        <p:txBody>
          <a:bodyPr wrap="square">
            <a:normAutofit/>
          </a:bodyPr>
          <a:lstStyle/>
          <a:p>
            <a:pPr marL="171450" indent="-171450" algn="ctr">
              <a:lnSpc>
                <a:spcPct val="150000"/>
              </a:lnSpc>
              <a:buFont typeface="Arial" panose="020B0604020202020204" pitchFamily="34" charset="0"/>
              <a:buChar char="•"/>
            </a:pPr>
            <a:r>
              <a:rPr lang="fr-FR" sz="1200" dirty="0">
                <a:solidFill>
                  <a:srgbClr val="000000"/>
                </a:solidFill>
                <a:effectLst/>
                <a:latin typeface="Arial" panose="020B0604020202020204" pitchFamily="34" charset="0"/>
                <a:ea typeface="Calibri" panose="020F0502020204030204" pitchFamily="34" charset="0"/>
              </a:rPr>
              <a:t>10 Rue du 48 </a:t>
            </a:r>
            <a:r>
              <a:rPr lang="fr-FR" sz="1200" dirty="0" err="1">
                <a:solidFill>
                  <a:srgbClr val="000000"/>
                </a:solidFill>
                <a:effectLst/>
                <a:latin typeface="Arial" panose="020B0604020202020204" pitchFamily="34" charset="0"/>
                <a:ea typeface="Calibri" panose="020F0502020204030204" pitchFamily="34" charset="0"/>
              </a:rPr>
              <a:t>ème</a:t>
            </a:r>
            <a:r>
              <a:rPr lang="fr-FR" sz="1200" dirty="0">
                <a:solidFill>
                  <a:srgbClr val="000000"/>
                </a:solidFill>
                <a:effectLst/>
                <a:latin typeface="Arial" panose="020B0604020202020204" pitchFamily="34" charset="0"/>
                <a:ea typeface="Calibri" panose="020F0502020204030204" pitchFamily="34" charset="0"/>
              </a:rPr>
              <a:t> régiment 22200 Guingamp FR,</a:t>
            </a:r>
            <a:endParaRPr lang="fr-FR" sz="1200" dirty="0">
              <a:latin typeface="Arial" panose="020B0604020202020204" pitchFamily="34" charset="0"/>
              <a:cs typeface="Arial" panose="020B0604020202020204" pitchFamily="34" charset="0"/>
            </a:endParaRPr>
          </a:p>
        </p:txBody>
      </p:sp>
      <p:sp>
        <p:nvSpPr>
          <p:cNvPr id="19" name="ZoneTexte 18">
            <a:extLst>
              <a:ext uri="{FF2B5EF4-FFF2-40B4-BE49-F238E27FC236}">
                <a16:creationId xmlns:a16="http://schemas.microsoft.com/office/drawing/2014/main" id="{18184715-625B-F030-BAF9-38A6ADA4EBA4}"/>
              </a:ext>
            </a:extLst>
          </p:cNvPr>
          <p:cNvSpPr txBox="1"/>
          <p:nvPr/>
        </p:nvSpPr>
        <p:spPr>
          <a:xfrm>
            <a:off x="2009552" y="3291964"/>
            <a:ext cx="2828262" cy="286129"/>
          </a:xfrm>
          <a:prstGeom prst="rect">
            <a:avLst/>
          </a:prstGeom>
          <a:noFill/>
        </p:spPr>
        <p:txBody>
          <a:bodyPr wrap="square">
            <a:normAutofit/>
          </a:bodyPr>
          <a:lstStyle/>
          <a:p>
            <a:pPr algn="ctr"/>
            <a:r>
              <a:rPr lang="fr-FR" sz="1200" dirty="0">
                <a:latin typeface="Arial" panose="020B0604020202020204" pitchFamily="34" charset="0"/>
                <a:cs typeface="Arial" panose="020B0604020202020204" pitchFamily="34" charset="0"/>
              </a:rPr>
              <a:t>est certifié</a:t>
            </a:r>
          </a:p>
        </p:txBody>
      </p:sp>
      <p:sp>
        <p:nvSpPr>
          <p:cNvPr id="21" name="ZoneTexte 20">
            <a:extLst>
              <a:ext uri="{FF2B5EF4-FFF2-40B4-BE49-F238E27FC236}">
                <a16:creationId xmlns:a16="http://schemas.microsoft.com/office/drawing/2014/main" id="{4DC6DA2C-7B20-01C1-F703-994CA4CBC256}"/>
              </a:ext>
            </a:extLst>
          </p:cNvPr>
          <p:cNvSpPr txBox="1"/>
          <p:nvPr/>
        </p:nvSpPr>
        <p:spPr>
          <a:xfrm>
            <a:off x="601705" y="5674261"/>
            <a:ext cx="5660870" cy="1215717"/>
          </a:xfrm>
          <a:prstGeom prst="rect">
            <a:avLst/>
          </a:prstGeom>
          <a:noFill/>
        </p:spPr>
        <p:txBody>
          <a:bodyPr wrap="square">
            <a:normAutofit/>
          </a:bodyPr>
          <a:lstStyle/>
          <a:p>
            <a:pPr algn="ctr"/>
            <a:r>
              <a:rPr lang="fr-FR" sz="9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Programme de certification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fr-FR" sz="800" dirty="0">
                <a:solidFill>
                  <a:srgbClr val="000000"/>
                </a:solidFill>
                <a:effectLst/>
                <a:latin typeface="Arial" panose="020B0604020202020204" pitchFamily="34" charset="0"/>
                <a:ea typeface="Calibri" panose="020F0502020204030204" pitchFamily="34" charset="0"/>
                <a:cs typeface="Arial" panose="020B0604020202020204" pitchFamily="34" charset="0"/>
              </a:rPr>
              <a:t>Décret n° 2019-564 du 6 juin 2019, Décret n° 2019-565 du 6 juin 2019, Arrêté du 6 juin 2019 relatif aux modalités d’audit associées au référentiel national, Décret n° 2020-894 du 22 juillet 2020 portant diverses mesures en matière de formation professionnelle, Arrêté du 24 juillet 2020 portant modification des arrêtés du 6 juin 2019 relatifs aux modalités d'audit associées au référentiel national qualité et aux exigences pour l'accréditation des organismes certificateurs,</a:t>
            </a:r>
            <a:r>
              <a:rPr lang="fr-FR" sz="800" dirty="0">
                <a:effectLst/>
                <a:latin typeface="Arial" panose="020B0604020202020204" pitchFamily="34" charset="0"/>
                <a:ea typeface="Calibri" panose="020F0502020204030204" pitchFamily="34" charset="0"/>
                <a:cs typeface="Arial" panose="020B0604020202020204" pitchFamily="34" charset="0"/>
              </a:rPr>
              <a:t> </a:t>
            </a:r>
            <a:r>
              <a:rPr lang="fr-FR" sz="800" dirty="0">
                <a:solidFill>
                  <a:srgbClr val="000000"/>
                </a:solidFill>
                <a:effectLst/>
                <a:latin typeface="Arial" panose="020B0604020202020204" pitchFamily="34" charset="0"/>
                <a:ea typeface="Calibri" panose="020F0502020204030204" pitchFamily="34" charset="0"/>
                <a:cs typeface="Arial" panose="020B0604020202020204" pitchFamily="34" charset="0"/>
              </a:rPr>
              <a:t>Arrêté du 7 décembre 2020 portant prolongation de la dérogation temporaire autorisant la réalisation d’un audit initial à distance, Arrêté du 31 mai 2023 portant diverses mesures en matière de certification qualité des organismes de formation, Guide de lecture du référentiel national qualité publié sur le site du Ministère du Travail et Programme de certification </a:t>
            </a:r>
            <a:r>
              <a:rPr lang="fr-FR" sz="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Qualiopi</a:t>
            </a:r>
            <a:r>
              <a:rPr lang="fr-FR" sz="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des OPAC de ICPF dans leurs versions en vigueur.</a:t>
            </a:r>
            <a:endParaRPr lang="fr-FR" sz="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4270647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hème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514e02c-b93c-46b6-8ec2-0a05927ccacc" xsi:nil="true"/>
    <lcf76f155ced4ddcb4097134ff3c332f xmlns="f650866a-976a-42cf-8508-64f8217fa9b4">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5D5BA18025A74696AD8E2C03B5C06F" ma:contentTypeVersion="18" ma:contentTypeDescription="Crée un document." ma:contentTypeScope="" ma:versionID="740457559625347b7f5e991447896305">
  <xsd:schema xmlns:xsd="http://www.w3.org/2001/XMLSchema" xmlns:xs="http://www.w3.org/2001/XMLSchema" xmlns:p="http://schemas.microsoft.com/office/2006/metadata/properties" xmlns:ns2="f650866a-976a-42cf-8508-64f8217fa9b4" xmlns:ns3="2f24c353-0aa3-4229-bc3c-f41f9bdb8417" xmlns:ns4="6514e02c-b93c-46b6-8ec2-0a05927ccacc" targetNamespace="http://schemas.microsoft.com/office/2006/metadata/properties" ma:root="true" ma:fieldsID="bbf1384b313605728428ec27ba9b94f3" ns2:_="" ns3:_="" ns4:_="">
    <xsd:import namespace="f650866a-976a-42cf-8508-64f8217fa9b4"/>
    <xsd:import namespace="2f24c353-0aa3-4229-bc3c-f41f9bdb8417"/>
    <xsd:import namespace="6514e02c-b93c-46b6-8ec2-0a05927ccac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50866a-976a-42cf-8508-64f8217fa9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da12d27c-f9ab-417f-91de-d4a1707f274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f24c353-0aa3-4229-bc3c-f41f9bdb8417" elementFormDefault="qualified">
    <xsd:import namespace="http://schemas.microsoft.com/office/2006/documentManagement/types"/>
    <xsd:import namespace="http://schemas.microsoft.com/office/infopath/2007/PartnerControls"/>
    <xsd:element name="SharedWithUsers" ma:index="15"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514e02c-b93c-46b6-8ec2-0a05927ccacc" elementFormDefault="qualified">
    <xsd:import namespace="http://schemas.microsoft.com/office/2006/documentManagement/types"/>
    <xsd:import namespace="http://schemas.microsoft.com/office/infopath/2007/PartnerControls"/>
    <xsd:element name="TaxCatchAll" ma:index="23" nillable="true" ma:displayName="Colonne Attraper tout de Taxonomie" ma:hidden="true" ma:list="{6c0efa7f-a975-4e90-b66f-264587fc20db}" ma:internalName="TaxCatchAll" ma:showField="CatchAllData" ma:web="6514e02c-b93c-46b6-8ec2-0a05927ccac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3FA8EF-FAF8-4177-8C15-4244F5BA4E68}">
  <ds:schemaRefs>
    <ds:schemaRef ds:uri="http://purl.org/dc/dcmitype/"/>
    <ds:schemaRef ds:uri="http://schemas.microsoft.com/office/2006/metadata/properties"/>
    <ds:schemaRef ds:uri="http://schemas.microsoft.com/office/2006/documentManagement/types"/>
    <ds:schemaRef ds:uri="6514e02c-b93c-46b6-8ec2-0a05927ccacc"/>
    <ds:schemaRef ds:uri="http://schemas.microsoft.com/office/infopath/2007/PartnerControls"/>
    <ds:schemaRef ds:uri="http://purl.org/dc/terms/"/>
    <ds:schemaRef ds:uri="http://schemas.openxmlformats.org/package/2006/metadata/core-properties"/>
    <ds:schemaRef ds:uri="2f24c353-0aa3-4229-bc3c-f41f9bdb8417"/>
    <ds:schemaRef ds:uri="f650866a-976a-42cf-8508-64f8217fa9b4"/>
    <ds:schemaRef ds:uri="http://www.w3.org/XML/1998/namespace"/>
    <ds:schemaRef ds:uri="http://purl.org/dc/elements/1.1/"/>
  </ds:schemaRefs>
</ds:datastoreItem>
</file>

<file path=customXml/itemProps2.xml><?xml version="1.0" encoding="utf-8"?>
<ds:datastoreItem xmlns:ds="http://schemas.openxmlformats.org/officeDocument/2006/customXml" ds:itemID="{A1CEC127-126A-4769-A71C-66F151336DEE}">
  <ds:schemaRefs>
    <ds:schemaRef ds:uri="2f24c353-0aa3-4229-bc3c-f41f9bdb8417"/>
    <ds:schemaRef ds:uri="6514e02c-b93c-46b6-8ec2-0a05927ccacc"/>
    <ds:schemaRef ds:uri="f650866a-976a-42cf-8508-64f8217fa9b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93531E5-4785-4701-9A8A-43C97734B3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163</TotalTime>
  <Words>250</Words>
  <Application>Microsoft Office PowerPoint</Application>
  <PresentationFormat>Format A4 (210 x 297 mm)</PresentationFormat>
  <Paragraphs>17</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Aptos</vt:lpstr>
      <vt:lpstr>Aptos Display</vt:lpstr>
      <vt:lpstr>Arial</vt:lpstr>
      <vt:lpstr>Calibri</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Kayi Néné Amouzougan</dc:creator>
  <cp:lastModifiedBy>David Estrade</cp:lastModifiedBy>
  <cp:revision>4</cp:revision>
  <dcterms:created xsi:type="dcterms:W3CDTF">2024-01-26T13:24:44Z</dcterms:created>
  <dcterms:modified xsi:type="dcterms:W3CDTF">2024-04-02T12:38:22Z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0x010100E65D5BA18025A74696AD8E2C03B5C06F</vt:lpwstr>
  </property>
  <property fmtid="{D5CDD505-2E9C-101B-9397-08002B2CF9AE}" pid="3" name="MediaServiceImageTags">
    <vt:lpwstr/>
  </property>
</Properties>
</file>